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sldIdLst>
    <p:sldId id="257" r:id="rId2"/>
    <p:sldId id="258" r:id="rId3"/>
    <p:sldId id="268" r:id="rId4"/>
    <p:sldId id="259" r:id="rId5"/>
    <p:sldId id="261" r:id="rId6"/>
    <p:sldId id="262" r:id="rId7"/>
    <p:sldId id="269" r:id="rId8"/>
    <p:sldId id="260" r:id="rId9"/>
    <p:sldId id="264" r:id="rId10"/>
    <p:sldId id="263"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A0822-315F-4B18-8F64-7678AC437982}" v="1" dt="2021-02-18T11:33:27.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il Sajid Ibrahim Al-ezzi" userId="39c58590-84b2-4aa2-8c0c-e9214dd9fbb0" providerId="ADAL" clId="{06BA0822-315F-4B18-8F64-7678AC437982}"/>
    <pc:docChg chg="custSel modSld">
      <pc:chgData name="Athil Sajid Ibrahim Al-ezzi" userId="39c58590-84b2-4aa2-8c0c-e9214dd9fbb0" providerId="ADAL" clId="{06BA0822-315F-4B18-8F64-7678AC437982}" dt="2021-02-18T11:36:21.841" v="36" actId="1076"/>
      <pc:docMkLst>
        <pc:docMk/>
      </pc:docMkLst>
      <pc:sldChg chg="modSp mod">
        <pc:chgData name="Athil Sajid Ibrahim Al-ezzi" userId="39c58590-84b2-4aa2-8c0c-e9214dd9fbb0" providerId="ADAL" clId="{06BA0822-315F-4B18-8F64-7678AC437982}" dt="2021-02-18T11:35:52.124" v="32" actId="207"/>
        <pc:sldMkLst>
          <pc:docMk/>
          <pc:sldMk cId="2427133045" sldId="257"/>
        </pc:sldMkLst>
        <pc:spChg chg="mod">
          <ac:chgData name="Athil Sajid Ibrahim Al-ezzi" userId="39c58590-84b2-4aa2-8c0c-e9214dd9fbb0" providerId="ADAL" clId="{06BA0822-315F-4B18-8F64-7678AC437982}" dt="2021-02-18T11:35:52.124" v="32" actId="207"/>
          <ac:spMkLst>
            <pc:docMk/>
            <pc:sldMk cId="2427133045" sldId="257"/>
            <ac:spMk id="2" creationId="{00000000-0000-0000-0000-000000000000}"/>
          </ac:spMkLst>
        </pc:spChg>
        <pc:spChg chg="mod">
          <ac:chgData name="Athil Sajid Ibrahim Al-ezzi" userId="39c58590-84b2-4aa2-8c0c-e9214dd9fbb0" providerId="ADAL" clId="{06BA0822-315F-4B18-8F64-7678AC437982}" dt="2021-02-18T11:33:27.125" v="2"/>
          <ac:spMkLst>
            <pc:docMk/>
            <pc:sldMk cId="2427133045" sldId="257"/>
            <ac:spMk id="3" creationId="{00000000-0000-0000-0000-000000000000}"/>
          </ac:spMkLst>
        </pc:spChg>
      </pc:sldChg>
      <pc:sldChg chg="modSp mod">
        <pc:chgData name="Athil Sajid Ibrahim Al-ezzi" userId="39c58590-84b2-4aa2-8c0c-e9214dd9fbb0" providerId="ADAL" clId="{06BA0822-315F-4B18-8F64-7678AC437982}" dt="2021-02-18T11:35:59.397" v="33" actId="1076"/>
        <pc:sldMkLst>
          <pc:docMk/>
          <pc:sldMk cId="2639649541" sldId="258"/>
        </pc:sldMkLst>
        <pc:spChg chg="mod">
          <ac:chgData name="Athil Sajid Ibrahim Al-ezzi" userId="39c58590-84b2-4aa2-8c0c-e9214dd9fbb0" providerId="ADAL" clId="{06BA0822-315F-4B18-8F64-7678AC437982}" dt="2021-02-18T11:33:27.125" v="2"/>
          <ac:spMkLst>
            <pc:docMk/>
            <pc:sldMk cId="2639649541" sldId="258"/>
            <ac:spMk id="2" creationId="{00000000-0000-0000-0000-000000000000}"/>
          </ac:spMkLst>
        </pc:spChg>
        <pc:picChg chg="mod">
          <ac:chgData name="Athil Sajid Ibrahim Al-ezzi" userId="39c58590-84b2-4aa2-8c0c-e9214dd9fbb0" providerId="ADAL" clId="{06BA0822-315F-4B18-8F64-7678AC437982}" dt="2021-02-18T11:35:59.397" v="33" actId="1076"/>
          <ac:picMkLst>
            <pc:docMk/>
            <pc:sldMk cId="2639649541" sldId="258"/>
            <ac:picMk id="5" creationId="{00000000-0000-0000-0000-000000000000}"/>
          </ac:picMkLst>
        </pc:picChg>
      </pc:sldChg>
      <pc:sldChg chg="modSp mod">
        <pc:chgData name="Athil Sajid Ibrahim Al-ezzi" userId="39c58590-84b2-4aa2-8c0c-e9214dd9fbb0" providerId="ADAL" clId="{06BA0822-315F-4B18-8F64-7678AC437982}" dt="2021-02-18T11:35:32.827" v="28" actId="207"/>
        <pc:sldMkLst>
          <pc:docMk/>
          <pc:sldMk cId="3503272109" sldId="259"/>
        </pc:sldMkLst>
        <pc:spChg chg="mod">
          <ac:chgData name="Athil Sajid Ibrahim Al-ezzi" userId="39c58590-84b2-4aa2-8c0c-e9214dd9fbb0" providerId="ADAL" clId="{06BA0822-315F-4B18-8F64-7678AC437982}" dt="2021-02-18T11:35:32.827" v="28" actId="207"/>
          <ac:spMkLst>
            <pc:docMk/>
            <pc:sldMk cId="3503272109" sldId="259"/>
            <ac:spMk id="2" creationId="{00000000-0000-0000-0000-000000000000}"/>
          </ac:spMkLst>
        </pc:spChg>
        <pc:spChg chg="mod">
          <ac:chgData name="Athil Sajid Ibrahim Al-ezzi" userId="39c58590-84b2-4aa2-8c0c-e9214dd9fbb0" providerId="ADAL" clId="{06BA0822-315F-4B18-8F64-7678AC437982}" dt="2021-02-18T11:35:26.013" v="27" actId="27636"/>
          <ac:spMkLst>
            <pc:docMk/>
            <pc:sldMk cId="3503272109" sldId="259"/>
            <ac:spMk id="3" creationId="{00000000-0000-0000-0000-000000000000}"/>
          </ac:spMkLst>
        </pc:spChg>
      </pc:sldChg>
      <pc:sldChg chg="modSp">
        <pc:chgData name="Athil Sajid Ibrahim Al-ezzi" userId="39c58590-84b2-4aa2-8c0c-e9214dd9fbb0" providerId="ADAL" clId="{06BA0822-315F-4B18-8F64-7678AC437982}" dt="2021-02-18T11:33:27.125" v="2"/>
        <pc:sldMkLst>
          <pc:docMk/>
          <pc:sldMk cId="894198810" sldId="260"/>
        </pc:sldMkLst>
        <pc:spChg chg="mod">
          <ac:chgData name="Athil Sajid Ibrahim Al-ezzi" userId="39c58590-84b2-4aa2-8c0c-e9214dd9fbb0" providerId="ADAL" clId="{06BA0822-315F-4B18-8F64-7678AC437982}" dt="2021-02-18T11:33:27.125" v="2"/>
          <ac:spMkLst>
            <pc:docMk/>
            <pc:sldMk cId="894198810" sldId="260"/>
            <ac:spMk id="2" creationId="{00000000-0000-0000-0000-000000000000}"/>
          </ac:spMkLst>
        </pc:spChg>
      </pc:sldChg>
      <pc:sldChg chg="modSp">
        <pc:chgData name="Athil Sajid Ibrahim Al-ezzi" userId="39c58590-84b2-4aa2-8c0c-e9214dd9fbb0" providerId="ADAL" clId="{06BA0822-315F-4B18-8F64-7678AC437982}" dt="2021-02-18T11:33:27.125" v="2"/>
        <pc:sldMkLst>
          <pc:docMk/>
          <pc:sldMk cId="1248889303" sldId="261"/>
        </pc:sldMkLst>
        <pc:spChg chg="mod">
          <ac:chgData name="Athil Sajid Ibrahim Al-ezzi" userId="39c58590-84b2-4aa2-8c0c-e9214dd9fbb0" providerId="ADAL" clId="{06BA0822-315F-4B18-8F64-7678AC437982}" dt="2021-02-18T11:33:27.125" v="2"/>
          <ac:spMkLst>
            <pc:docMk/>
            <pc:sldMk cId="1248889303" sldId="261"/>
            <ac:spMk id="2" creationId="{00000000-0000-0000-0000-000000000000}"/>
          </ac:spMkLst>
        </pc:spChg>
      </pc:sldChg>
      <pc:sldChg chg="modSp mod">
        <pc:chgData name="Athil Sajid Ibrahim Al-ezzi" userId="39c58590-84b2-4aa2-8c0c-e9214dd9fbb0" providerId="ADAL" clId="{06BA0822-315F-4B18-8F64-7678AC437982}" dt="2021-02-18T11:36:13.952" v="35" actId="1076"/>
        <pc:sldMkLst>
          <pc:docMk/>
          <pc:sldMk cId="3932941980" sldId="262"/>
        </pc:sldMkLst>
        <pc:spChg chg="mod">
          <ac:chgData name="Athil Sajid Ibrahim Al-ezzi" userId="39c58590-84b2-4aa2-8c0c-e9214dd9fbb0" providerId="ADAL" clId="{06BA0822-315F-4B18-8F64-7678AC437982}" dt="2021-02-18T11:34:21.196" v="12" actId="207"/>
          <ac:spMkLst>
            <pc:docMk/>
            <pc:sldMk cId="3932941980" sldId="262"/>
            <ac:spMk id="2" creationId="{00000000-0000-0000-0000-000000000000}"/>
          </ac:spMkLst>
        </pc:spChg>
        <pc:picChg chg="mod">
          <ac:chgData name="Athil Sajid Ibrahim Al-ezzi" userId="39c58590-84b2-4aa2-8c0c-e9214dd9fbb0" providerId="ADAL" clId="{06BA0822-315F-4B18-8F64-7678AC437982}" dt="2021-02-18T11:36:13.952" v="35" actId="1076"/>
          <ac:picMkLst>
            <pc:docMk/>
            <pc:sldMk cId="3932941980" sldId="262"/>
            <ac:picMk id="4" creationId="{00000000-0000-0000-0000-000000000000}"/>
          </ac:picMkLst>
        </pc:picChg>
      </pc:sldChg>
      <pc:sldChg chg="modSp mod">
        <pc:chgData name="Athil Sajid Ibrahim Al-ezzi" userId="39c58590-84b2-4aa2-8c0c-e9214dd9fbb0" providerId="ADAL" clId="{06BA0822-315F-4B18-8F64-7678AC437982}" dt="2021-02-18T11:34:07.961" v="10" actId="207"/>
        <pc:sldMkLst>
          <pc:docMk/>
          <pc:sldMk cId="2837972779" sldId="263"/>
        </pc:sldMkLst>
        <pc:spChg chg="mod">
          <ac:chgData name="Athil Sajid Ibrahim Al-ezzi" userId="39c58590-84b2-4aa2-8c0c-e9214dd9fbb0" providerId="ADAL" clId="{06BA0822-315F-4B18-8F64-7678AC437982}" dt="2021-02-18T11:34:07.961" v="10" actId="207"/>
          <ac:spMkLst>
            <pc:docMk/>
            <pc:sldMk cId="2837972779" sldId="263"/>
            <ac:spMk id="2" creationId="{00000000-0000-0000-0000-000000000000}"/>
          </ac:spMkLst>
        </pc:spChg>
      </pc:sldChg>
      <pc:sldChg chg="modSp mod">
        <pc:chgData name="Athil Sajid Ibrahim Al-ezzi" userId="39c58590-84b2-4aa2-8c0c-e9214dd9fbb0" providerId="ADAL" clId="{06BA0822-315F-4B18-8F64-7678AC437982}" dt="2021-02-18T11:36:21.841" v="36" actId="1076"/>
        <pc:sldMkLst>
          <pc:docMk/>
          <pc:sldMk cId="3415100748" sldId="264"/>
        </pc:sldMkLst>
        <pc:spChg chg="mod">
          <ac:chgData name="Athil Sajid Ibrahim Al-ezzi" userId="39c58590-84b2-4aa2-8c0c-e9214dd9fbb0" providerId="ADAL" clId="{06BA0822-315F-4B18-8F64-7678AC437982}" dt="2021-02-18T11:34:13.346" v="11" actId="207"/>
          <ac:spMkLst>
            <pc:docMk/>
            <pc:sldMk cId="3415100748" sldId="264"/>
            <ac:spMk id="2" creationId="{00000000-0000-0000-0000-000000000000}"/>
          </ac:spMkLst>
        </pc:spChg>
        <pc:picChg chg="mod">
          <ac:chgData name="Athil Sajid Ibrahim Al-ezzi" userId="39c58590-84b2-4aa2-8c0c-e9214dd9fbb0" providerId="ADAL" clId="{06BA0822-315F-4B18-8F64-7678AC437982}" dt="2021-02-18T11:36:21.841" v="36" actId="1076"/>
          <ac:picMkLst>
            <pc:docMk/>
            <pc:sldMk cId="3415100748" sldId="264"/>
            <ac:picMk id="4" creationId="{00000000-0000-0000-0000-000000000000}"/>
          </ac:picMkLst>
        </pc:picChg>
      </pc:sldChg>
      <pc:sldChg chg="modSp mod">
        <pc:chgData name="Athil Sajid Ibrahim Al-ezzi" userId="39c58590-84b2-4aa2-8c0c-e9214dd9fbb0" providerId="ADAL" clId="{06BA0822-315F-4B18-8F64-7678AC437982}" dt="2021-02-18T11:36:04.938" v="34" actId="1076"/>
        <pc:sldMkLst>
          <pc:docMk/>
          <pc:sldMk cId="209875182" sldId="268"/>
        </pc:sldMkLst>
        <pc:spChg chg="mod">
          <ac:chgData name="Athil Sajid Ibrahim Al-ezzi" userId="39c58590-84b2-4aa2-8c0c-e9214dd9fbb0" providerId="ADAL" clId="{06BA0822-315F-4B18-8F64-7678AC437982}" dt="2021-02-18T11:33:27.125" v="2"/>
          <ac:spMkLst>
            <pc:docMk/>
            <pc:sldMk cId="209875182" sldId="268"/>
            <ac:spMk id="2" creationId="{00000000-0000-0000-0000-000000000000}"/>
          </ac:spMkLst>
        </pc:spChg>
        <pc:picChg chg="mod">
          <ac:chgData name="Athil Sajid Ibrahim Al-ezzi" userId="39c58590-84b2-4aa2-8c0c-e9214dd9fbb0" providerId="ADAL" clId="{06BA0822-315F-4B18-8F64-7678AC437982}" dt="2021-02-18T11:36:04.938" v="34" actId="1076"/>
          <ac:picMkLst>
            <pc:docMk/>
            <pc:sldMk cId="209875182" sldId="268"/>
            <ac:picMk id="5" creationId="{00000000-0000-0000-0000-000000000000}"/>
          </ac:picMkLst>
        </pc:picChg>
      </pc:sldChg>
      <pc:sldChg chg="modSp">
        <pc:chgData name="Athil Sajid Ibrahim Al-ezzi" userId="39c58590-84b2-4aa2-8c0c-e9214dd9fbb0" providerId="ADAL" clId="{06BA0822-315F-4B18-8F64-7678AC437982}" dt="2021-02-18T11:33:27.125" v="2"/>
        <pc:sldMkLst>
          <pc:docMk/>
          <pc:sldMk cId="1718758235" sldId="269"/>
        </pc:sldMkLst>
        <pc:spChg chg="mod">
          <ac:chgData name="Athil Sajid Ibrahim Al-ezzi" userId="39c58590-84b2-4aa2-8c0c-e9214dd9fbb0" providerId="ADAL" clId="{06BA0822-315F-4B18-8F64-7678AC437982}" dt="2021-02-18T11:33:27.125" v="2"/>
          <ac:spMkLst>
            <pc:docMk/>
            <pc:sldMk cId="1718758235" sldId="269"/>
            <ac:spMk id="2" creationId="{00000000-0000-0000-0000-000000000000}"/>
          </ac:spMkLst>
        </pc:spChg>
      </pc:sldChg>
      <pc:sldChg chg="modSp mod">
        <pc:chgData name="Athil Sajid Ibrahim Al-ezzi" userId="39c58590-84b2-4aa2-8c0c-e9214dd9fbb0" providerId="ADAL" clId="{06BA0822-315F-4B18-8F64-7678AC437982}" dt="2021-02-18T11:34:00.807" v="9" actId="1076"/>
        <pc:sldMkLst>
          <pc:docMk/>
          <pc:sldMk cId="2414941927" sldId="270"/>
        </pc:sldMkLst>
        <pc:spChg chg="mod">
          <ac:chgData name="Athil Sajid Ibrahim Al-ezzi" userId="39c58590-84b2-4aa2-8c0c-e9214dd9fbb0" providerId="ADAL" clId="{06BA0822-315F-4B18-8F64-7678AC437982}" dt="2021-02-18T11:33:45.103" v="6" actId="207"/>
          <ac:spMkLst>
            <pc:docMk/>
            <pc:sldMk cId="2414941927" sldId="270"/>
            <ac:spMk id="2" creationId="{00000000-0000-0000-0000-000000000000}"/>
          </ac:spMkLst>
        </pc:spChg>
        <pc:spChg chg="mod">
          <ac:chgData name="Athil Sajid Ibrahim Al-ezzi" userId="39c58590-84b2-4aa2-8c0c-e9214dd9fbb0" providerId="ADAL" clId="{06BA0822-315F-4B18-8F64-7678AC437982}" dt="2021-02-18T11:33:51.830" v="7" actId="207"/>
          <ac:spMkLst>
            <pc:docMk/>
            <pc:sldMk cId="2414941927" sldId="270"/>
            <ac:spMk id="3" creationId="{00000000-0000-0000-0000-000000000000}"/>
          </ac:spMkLst>
        </pc:spChg>
        <pc:spChg chg="mod">
          <ac:chgData name="Athil Sajid Ibrahim Al-ezzi" userId="39c58590-84b2-4aa2-8c0c-e9214dd9fbb0" providerId="ADAL" clId="{06BA0822-315F-4B18-8F64-7678AC437982}" dt="2021-02-18T11:33:57.439" v="8" actId="1076"/>
          <ac:spMkLst>
            <pc:docMk/>
            <pc:sldMk cId="2414941927" sldId="270"/>
            <ac:spMk id="5" creationId="{00000000-0000-0000-0000-000000000000}"/>
          </ac:spMkLst>
        </pc:spChg>
        <pc:spChg chg="mod">
          <ac:chgData name="Athil Sajid Ibrahim Al-ezzi" userId="39c58590-84b2-4aa2-8c0c-e9214dd9fbb0" providerId="ADAL" clId="{06BA0822-315F-4B18-8F64-7678AC437982}" dt="2021-02-18T11:34:00.807" v="9" actId="1076"/>
          <ac:spMkLst>
            <pc:docMk/>
            <pc:sldMk cId="2414941927" sldId="270"/>
            <ac:spMk id="7" creationId="{00000000-0000-0000-0000-000000000000}"/>
          </ac:spMkLst>
        </pc:spChg>
      </pc:sldChg>
      <pc:sldChg chg="modSp mod">
        <pc:chgData name="Athil Sajid Ibrahim Al-ezzi" userId="39c58590-84b2-4aa2-8c0c-e9214dd9fbb0" providerId="ADAL" clId="{06BA0822-315F-4B18-8F64-7678AC437982}" dt="2021-02-18T11:33:35.971" v="5" actId="207"/>
        <pc:sldMkLst>
          <pc:docMk/>
          <pc:sldMk cId="2599913599" sldId="271"/>
        </pc:sldMkLst>
        <pc:spChg chg="mod">
          <ac:chgData name="Athil Sajid Ibrahim Al-ezzi" userId="39c58590-84b2-4aa2-8c0c-e9214dd9fbb0" providerId="ADAL" clId="{06BA0822-315F-4B18-8F64-7678AC437982}" dt="2021-02-18T11:33:35.971" v="5" actId="207"/>
          <ac:spMkLst>
            <pc:docMk/>
            <pc:sldMk cId="2599913599" sldId="271"/>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B6FA1DF-E7A0-4EE1-9FC3-27B3FCEADE11}"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8DA27-70FF-40D4-902B-CA8ECCD191E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07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B6FA1DF-E7A0-4EE1-9FC3-27B3FCEADE11}"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399387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B6FA1DF-E7A0-4EE1-9FC3-27B3FCEADE11}"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28263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B6FA1DF-E7A0-4EE1-9FC3-27B3FCEADE11}"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132183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B6FA1DF-E7A0-4EE1-9FC3-27B3FCEADE11}"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8DA27-70FF-40D4-902B-CA8ECCD191E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2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B6FA1DF-E7A0-4EE1-9FC3-27B3FCEADE11}"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240468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B6FA1DF-E7A0-4EE1-9FC3-27B3FCEADE11}"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211622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B6FA1DF-E7A0-4EE1-9FC3-27B3FCEADE11}"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153941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B6FA1DF-E7A0-4EE1-9FC3-27B3FCEADE11}" type="datetimeFigureOut">
              <a:rPr lang="en-US" smtClean="0"/>
              <a:t>2/18/2021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16667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6FA1DF-E7A0-4EE1-9FC3-27B3FCEADE11}" type="datetimeFigureOut">
              <a:rPr lang="en-US" smtClean="0"/>
              <a:t>2/18/2021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98DA27-70FF-40D4-902B-CA8ECCD191EF}" type="slidenum">
              <a:rPr lang="en-US" smtClean="0"/>
              <a:t>‹#›</a:t>
            </a:fld>
            <a:endParaRPr lang="en-US"/>
          </a:p>
        </p:txBody>
      </p:sp>
    </p:spTree>
    <p:extLst>
      <p:ext uri="{BB962C8B-B14F-4D97-AF65-F5344CB8AC3E}">
        <p14:creationId xmlns:p14="http://schemas.microsoft.com/office/powerpoint/2010/main" val="240140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B6FA1DF-E7A0-4EE1-9FC3-27B3FCEADE11}"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8DA27-70FF-40D4-902B-CA8ECCD191EF}" type="slidenum">
              <a:rPr lang="en-US" smtClean="0"/>
              <a:t>‹#›</a:t>
            </a:fld>
            <a:endParaRPr lang="en-US"/>
          </a:p>
        </p:txBody>
      </p:sp>
    </p:spTree>
    <p:extLst>
      <p:ext uri="{BB962C8B-B14F-4D97-AF65-F5344CB8AC3E}">
        <p14:creationId xmlns:p14="http://schemas.microsoft.com/office/powerpoint/2010/main" val="422012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6FA1DF-E7A0-4EE1-9FC3-27B3FCEADE11}" type="datetimeFigureOut">
              <a:rPr lang="en-US" smtClean="0"/>
              <a:t>2/18/2021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98DA27-70FF-40D4-902B-CA8ECCD191E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95872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988906"/>
            <a:ext cx="10058400" cy="1127760"/>
          </a:xfrm>
        </p:spPr>
        <p:txBody>
          <a:bodyPr>
            <a:noAutofit/>
          </a:bodyPr>
          <a:lstStyle/>
          <a:p>
            <a:pPr algn="ctr"/>
            <a:br>
              <a:rPr lang="en-US" sz="4800" b="1" dirty="0">
                <a:solidFill>
                  <a:schemeClr val="tx1"/>
                </a:solidFill>
              </a:rPr>
            </a:br>
            <a:r>
              <a:rPr lang="en-US" sz="4800" b="1" dirty="0">
                <a:solidFill>
                  <a:schemeClr val="tx1"/>
                </a:solidFill>
              </a:rPr>
              <a:t>Extractive metallurgy</a:t>
            </a:r>
            <a:br>
              <a:rPr lang="en-US" sz="4800" b="1" dirty="0">
                <a:solidFill>
                  <a:schemeClr val="tx1"/>
                </a:solidFill>
              </a:rPr>
            </a:br>
            <a:r>
              <a:rPr lang="en-US" sz="4800" b="1" dirty="0">
                <a:solidFill>
                  <a:schemeClr val="tx1"/>
                </a:solidFill>
              </a:rPr>
              <a:t>Lecture 1</a:t>
            </a:r>
            <a:br>
              <a:rPr lang="en-US" sz="4800" b="1" dirty="0">
                <a:solidFill>
                  <a:schemeClr val="tx1"/>
                </a:solidFill>
              </a:rPr>
            </a:br>
            <a:endParaRPr lang="en-US" sz="4800" b="1" dirty="0">
              <a:solidFill>
                <a:schemeClr val="tx1"/>
              </a:solidFill>
            </a:endParaRPr>
          </a:p>
        </p:txBody>
      </p:sp>
      <p:sp>
        <p:nvSpPr>
          <p:cNvPr id="3" name="Content Placeholder 2"/>
          <p:cNvSpPr>
            <a:spLocks noGrp="1"/>
          </p:cNvSpPr>
          <p:nvPr>
            <p:ph idx="1"/>
          </p:nvPr>
        </p:nvSpPr>
        <p:spPr/>
        <p:txBody>
          <a:bodyPr/>
          <a:lstStyle/>
          <a:p>
            <a:pPr algn="just"/>
            <a:endParaRPr lang="en-US" dirty="0"/>
          </a:p>
          <a:p>
            <a:pPr algn="just"/>
            <a:r>
              <a:rPr lang="en-US" sz="2400" dirty="0"/>
              <a:t>Extractive metallurgy is a discipline in engineering that deals with the extraction and refining of metals.</a:t>
            </a:r>
          </a:p>
          <a:p>
            <a:pPr algn="just"/>
            <a:endParaRPr lang="en-US" sz="2400" dirty="0"/>
          </a:p>
          <a:p>
            <a:pPr algn="just"/>
            <a:r>
              <a:rPr lang="en-US" sz="2400" dirty="0"/>
              <a:t> Metallurgy refers to the field of studying the chemical and physical properties of metals.</a:t>
            </a:r>
          </a:p>
          <a:p>
            <a:endParaRPr lang="en-US" dirty="0"/>
          </a:p>
        </p:txBody>
      </p:sp>
    </p:spTree>
    <p:extLst>
      <p:ext uri="{BB962C8B-B14F-4D97-AF65-F5344CB8AC3E}">
        <p14:creationId xmlns:p14="http://schemas.microsoft.com/office/powerpoint/2010/main" val="242713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Commercial production of metals </a:t>
            </a:r>
            <a:br>
              <a:rPr lang="en-US" b="1" dirty="0">
                <a:solidFill>
                  <a:schemeClr val="tx1"/>
                </a:solidFill>
              </a:rPr>
            </a:br>
            <a:endParaRPr lang="en-US"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062" y="1853247"/>
            <a:ext cx="7951072" cy="2646555"/>
          </a:xfrm>
        </p:spPr>
      </p:pic>
      <p:sp>
        <p:nvSpPr>
          <p:cNvPr id="6" name="Rectangle 5"/>
          <p:cNvSpPr/>
          <p:nvPr/>
        </p:nvSpPr>
        <p:spPr>
          <a:xfrm>
            <a:off x="935061" y="5090646"/>
            <a:ext cx="9911129" cy="852221"/>
          </a:xfrm>
          <a:prstGeom prst="rect">
            <a:avLst/>
          </a:prstGeom>
        </p:spPr>
        <p:txBody>
          <a:bodyPr wrap="square">
            <a:spAutoFit/>
          </a:bodyPr>
          <a:lstStyle/>
          <a:p>
            <a:pPr algn="just">
              <a:lnSpc>
                <a:spcPct val="107000"/>
              </a:lnSpc>
              <a:spcAft>
                <a:spcPts val="800"/>
              </a:spcAft>
            </a:pPr>
            <a:r>
              <a:rPr lang="en-US" sz="2400" dirty="0">
                <a:latin typeface="+mj-lt"/>
                <a:ea typeface="+mj-ea"/>
                <a:cs typeface="+mj-cs"/>
              </a:rPr>
              <a:t>So, ferrous extractive metallurgy comes from the great importance of iron and steel.</a:t>
            </a:r>
          </a:p>
        </p:txBody>
      </p:sp>
    </p:spTree>
    <p:extLst>
      <p:ext uri="{BB962C8B-B14F-4D97-AF65-F5344CB8AC3E}">
        <p14:creationId xmlns:p14="http://schemas.microsoft.com/office/powerpoint/2010/main" val="283797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Methods of extraction of metals</a:t>
            </a:r>
          </a:p>
        </p:txBody>
      </p:sp>
      <p:sp>
        <p:nvSpPr>
          <p:cNvPr id="3" name="Content Placeholder 2"/>
          <p:cNvSpPr>
            <a:spLocks noGrp="1"/>
          </p:cNvSpPr>
          <p:nvPr>
            <p:ph idx="1"/>
          </p:nvPr>
        </p:nvSpPr>
        <p:spPr>
          <a:xfrm>
            <a:off x="1103312" y="2052918"/>
            <a:ext cx="10136774" cy="4195481"/>
          </a:xfrm>
        </p:spPr>
        <p:txBody>
          <a:bodyPr/>
          <a:lstStyle/>
          <a:p>
            <a:r>
              <a:rPr lang="en-US" sz="2400" dirty="0">
                <a:solidFill>
                  <a:schemeClr val="tx1"/>
                </a:solidFill>
              </a:rPr>
              <a:t>Pyro metallurgy</a:t>
            </a:r>
          </a:p>
          <a:p>
            <a:r>
              <a:rPr lang="en-US" sz="2400" dirty="0">
                <a:solidFill>
                  <a:schemeClr val="tx1"/>
                </a:solidFill>
              </a:rPr>
              <a:t>Hydrometallurgy       Will be explained in the next lectures</a:t>
            </a:r>
          </a:p>
          <a:p>
            <a:r>
              <a:rPr lang="en-US" sz="2400" dirty="0">
                <a:solidFill>
                  <a:schemeClr val="tx1"/>
                </a:solidFill>
              </a:rPr>
              <a:t>Electrometallurgy</a:t>
            </a:r>
          </a:p>
          <a:p>
            <a:endParaRPr lang="en-US" sz="2400" dirty="0">
              <a:solidFill>
                <a:schemeClr val="tx1"/>
              </a:solidFill>
            </a:endParaRPr>
          </a:p>
          <a:p>
            <a:pPr marL="0" indent="0">
              <a:buNone/>
            </a:pPr>
            <a:r>
              <a:rPr lang="en-US" sz="2400" dirty="0">
                <a:solidFill>
                  <a:schemeClr val="tx1"/>
                </a:solidFill>
              </a:rPr>
              <a:t>Another way of classification, pyro metallurgy is classified as follows:</a:t>
            </a:r>
          </a:p>
          <a:p>
            <a:r>
              <a:rPr lang="en-US" sz="2400" dirty="0">
                <a:solidFill>
                  <a:schemeClr val="tx1"/>
                </a:solidFill>
              </a:rPr>
              <a:t>Solid state processing </a:t>
            </a:r>
          </a:p>
          <a:p>
            <a:r>
              <a:rPr lang="en-US" sz="2400" dirty="0">
                <a:solidFill>
                  <a:schemeClr val="tx1"/>
                </a:solidFill>
              </a:rPr>
              <a:t>Liquid state processing</a:t>
            </a:r>
          </a:p>
          <a:p>
            <a:endParaRPr lang="en-US" dirty="0">
              <a:solidFill>
                <a:schemeClr val="tx1"/>
              </a:solidFill>
            </a:endParaRPr>
          </a:p>
        </p:txBody>
      </p:sp>
      <p:sp>
        <p:nvSpPr>
          <p:cNvPr id="5" name="Left Brace 4"/>
          <p:cNvSpPr/>
          <p:nvPr/>
        </p:nvSpPr>
        <p:spPr>
          <a:xfrm>
            <a:off x="3416744" y="2335237"/>
            <a:ext cx="492369" cy="9003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Right Brace 6"/>
          <p:cNvSpPr/>
          <p:nvPr/>
        </p:nvSpPr>
        <p:spPr>
          <a:xfrm>
            <a:off x="8282889" y="2349731"/>
            <a:ext cx="402441" cy="900332"/>
          </a:xfrm>
          <a:prstGeom prst="rightBrace">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1494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Methods of extraction of metals</a:t>
            </a:r>
          </a:p>
        </p:txBody>
      </p:sp>
      <p:sp>
        <p:nvSpPr>
          <p:cNvPr id="3" name="Content Placeholder 2"/>
          <p:cNvSpPr>
            <a:spLocks noGrp="1"/>
          </p:cNvSpPr>
          <p:nvPr>
            <p:ph idx="1"/>
          </p:nvPr>
        </p:nvSpPr>
        <p:spPr>
          <a:xfrm>
            <a:off x="1103312" y="1266092"/>
            <a:ext cx="9728811" cy="4982307"/>
          </a:xfrm>
        </p:spPr>
        <p:txBody>
          <a:bodyPr/>
          <a:lstStyle/>
          <a:p>
            <a:endParaRPr lang="en-US" sz="2400" dirty="0"/>
          </a:p>
          <a:p>
            <a:r>
              <a:rPr lang="en-US" sz="2400" dirty="0"/>
              <a:t>Solid state processing: This method doesn't involve any melting. Its carried out (applied) in the temperature range of 500 to 1200 °c through for example roasting of ore sulfides and calcination.</a:t>
            </a:r>
          </a:p>
          <a:p>
            <a:endParaRPr lang="en-US" sz="2400" dirty="0"/>
          </a:p>
          <a:p>
            <a:pPr algn="just"/>
            <a:r>
              <a:rPr lang="en-US" sz="2400" dirty="0"/>
              <a:t> Liquid state processing: This process involves melting and its carried out at high temperatures through steel making and blast furnace smelting, etc.</a:t>
            </a:r>
          </a:p>
          <a:p>
            <a:pPr algn="just"/>
            <a:r>
              <a:rPr lang="en-US" sz="2400" dirty="0"/>
              <a:t>*** steel (</a:t>
            </a:r>
            <a:r>
              <a:rPr lang="en-US" dirty="0"/>
              <a:t> low, medium, and high carbon steel) </a:t>
            </a:r>
          </a:p>
          <a:p>
            <a:pPr algn="just"/>
            <a:r>
              <a:rPr lang="en-US" dirty="0"/>
              <a:t>(&gt;1) Carbon </a:t>
            </a:r>
          </a:p>
        </p:txBody>
      </p:sp>
    </p:spTree>
    <p:extLst>
      <p:ext uri="{BB962C8B-B14F-4D97-AF65-F5344CB8AC3E}">
        <p14:creationId xmlns:p14="http://schemas.microsoft.com/office/powerpoint/2010/main" val="259991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97280" y="286603"/>
            <a:ext cx="9282740" cy="4724193"/>
          </a:xfrm>
        </p:spPr>
      </p:pic>
    </p:spTree>
    <p:extLst>
      <p:ext uri="{BB962C8B-B14F-4D97-AF65-F5344CB8AC3E}">
        <p14:creationId xmlns:p14="http://schemas.microsoft.com/office/powerpoint/2010/main" val="263964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0"/>
            <a:ext cx="8415102" cy="5379375"/>
          </a:xfrm>
        </p:spPr>
      </p:pic>
    </p:spTree>
    <p:extLst>
      <p:ext uri="{BB962C8B-B14F-4D97-AF65-F5344CB8AC3E}">
        <p14:creationId xmlns:p14="http://schemas.microsoft.com/office/powerpoint/2010/main" val="20987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4888"/>
          </a:xfrm>
        </p:spPr>
        <p:txBody>
          <a:bodyPr/>
          <a:lstStyle/>
          <a:p>
            <a:r>
              <a:rPr lang="en-US" b="1" dirty="0">
                <a:solidFill>
                  <a:schemeClr val="tx1"/>
                </a:solidFill>
              </a:rPr>
              <a:t>	Basic terms</a:t>
            </a:r>
          </a:p>
        </p:txBody>
      </p:sp>
      <p:sp>
        <p:nvSpPr>
          <p:cNvPr id="3" name="Content Placeholder 2"/>
          <p:cNvSpPr>
            <a:spLocks noGrp="1"/>
          </p:cNvSpPr>
          <p:nvPr>
            <p:ph idx="1"/>
          </p:nvPr>
        </p:nvSpPr>
        <p:spPr>
          <a:xfrm>
            <a:off x="840076" y="1731818"/>
            <a:ext cx="11351924" cy="4294909"/>
          </a:xfrm>
        </p:spPr>
        <p:txBody>
          <a:bodyPr>
            <a:normAutofit fontScale="92500" lnSpcReduction="10000"/>
          </a:bodyPr>
          <a:lstStyle/>
          <a:p>
            <a:pPr algn="just"/>
            <a:r>
              <a:rPr lang="en-US" sz="2400" dirty="0"/>
              <a:t>A mineral is a naturally occurring compound. Minerals are mostly inorganic compounds consisting of one or more metals in association with nonmetals like oxygen, sulfur, etc.</a:t>
            </a:r>
          </a:p>
          <a:p>
            <a:pPr algn="just"/>
            <a:endParaRPr lang="en-US" sz="2400" dirty="0"/>
          </a:p>
          <a:p>
            <a:pPr algn="just"/>
            <a:r>
              <a:rPr lang="en-US" sz="2400" dirty="0"/>
              <a:t>An ore is a naturally occurring aggregate of minerals. The ore may exhibit wide variation in composition and in physical and chemical characteristics (properties).</a:t>
            </a:r>
          </a:p>
          <a:p>
            <a:pPr algn="just"/>
            <a:endParaRPr lang="en-US" sz="2400" dirty="0"/>
          </a:p>
          <a:p>
            <a:pPr algn="just"/>
            <a:r>
              <a:rPr lang="en-US" sz="2400" dirty="0"/>
              <a:t>When ore deposits are exploited in extractive metallurgy there is generally some waste product. This waste is composed of some minerals in the ore which are not useful. These are known as gangue or gangue minerals.</a:t>
            </a:r>
          </a:p>
          <a:p>
            <a:pPr algn="just"/>
            <a:endParaRPr lang="en-US" sz="2400" dirty="0"/>
          </a:p>
          <a:p>
            <a:pPr algn="just"/>
            <a:r>
              <a:rPr lang="en-US" sz="2400" dirty="0">
                <a:solidFill>
                  <a:schemeClr val="tx1"/>
                </a:solidFill>
              </a:rPr>
              <a:t>Flux is a chemical cleaning agent used for </a:t>
            </a:r>
            <a:r>
              <a:rPr lang="en-US" sz="2400" b="1" dirty="0">
                <a:solidFill>
                  <a:schemeClr val="tx1"/>
                </a:solidFill>
              </a:rPr>
              <a:t>purification of the ores.</a:t>
            </a:r>
          </a:p>
          <a:p>
            <a:endParaRPr lang="en-US" b="1" dirty="0"/>
          </a:p>
          <a:p>
            <a:endParaRPr lang="en-US" dirty="0"/>
          </a:p>
        </p:txBody>
      </p:sp>
    </p:spTree>
    <p:extLst>
      <p:ext uri="{BB962C8B-B14F-4D97-AF65-F5344CB8AC3E}">
        <p14:creationId xmlns:p14="http://schemas.microsoft.com/office/powerpoint/2010/main" val="350327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46111" y="452718"/>
            <a:ext cx="8793311" cy="5968053"/>
          </a:xfrm>
        </p:spPr>
      </p:pic>
    </p:spTree>
    <p:extLst>
      <p:ext uri="{BB962C8B-B14F-4D97-AF65-F5344CB8AC3E}">
        <p14:creationId xmlns:p14="http://schemas.microsoft.com/office/powerpoint/2010/main" val="124888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000" b="1" dirty="0">
                <a:solidFill>
                  <a:schemeClr val="tx1"/>
                </a:solidFill>
              </a:rPr>
              <a:t>Naturally occurring minerals are mainly oxides, sulfides, silicates, which are the most abundant minerals and halides ( like chlorine or fluorine with a metal). These minerals form simple or complicated and stable ores depending on the chemical reactivity of metals. </a:t>
            </a:r>
            <a:br>
              <a:rPr lang="en-US" sz="2000" dirty="0">
                <a:solidFill>
                  <a:schemeClr val="tx1"/>
                </a:solidFill>
              </a:rPr>
            </a:br>
            <a:endParaRPr lang="en-US" sz="2000" dirty="0">
              <a:solidFill>
                <a:schemeClr val="tx1"/>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94522" y="1548448"/>
            <a:ext cx="7708029" cy="4910300"/>
          </a:xfrm>
        </p:spPr>
      </p:pic>
    </p:spTree>
    <p:extLst>
      <p:ext uri="{BB962C8B-B14F-4D97-AF65-F5344CB8AC3E}">
        <p14:creationId xmlns:p14="http://schemas.microsoft.com/office/powerpoint/2010/main" val="393294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000" dirty="0">
                <a:solidFill>
                  <a:srgbClr val="FFFF00"/>
                </a:solidFill>
              </a:rPr>
              <a:t> </a:t>
            </a:r>
            <a:br>
              <a:rPr lang="en-US" sz="2000" dirty="0">
                <a:solidFill>
                  <a:srgbClr val="FFFF00"/>
                </a:solidFill>
              </a:rPr>
            </a:br>
            <a:endParaRPr lang="en-US" sz="2000"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303" y="350946"/>
            <a:ext cx="9572532" cy="5805564"/>
          </a:xfrm>
        </p:spPr>
      </p:pic>
    </p:spTree>
    <p:extLst>
      <p:ext uri="{BB962C8B-B14F-4D97-AF65-F5344CB8AC3E}">
        <p14:creationId xmlns:p14="http://schemas.microsoft.com/office/powerpoint/2010/main" val="171875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10659789" cy="5596390"/>
          </a:xfrm>
        </p:spPr>
      </p:pic>
    </p:spTree>
    <p:extLst>
      <p:ext uri="{BB962C8B-B14F-4D97-AF65-F5344CB8AC3E}">
        <p14:creationId xmlns:p14="http://schemas.microsoft.com/office/powerpoint/2010/main" val="89419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8474"/>
          </a:xfrm>
        </p:spPr>
        <p:txBody>
          <a:bodyPr>
            <a:normAutofit fontScale="90000"/>
          </a:bodyPr>
          <a:lstStyle/>
          <a:p>
            <a:r>
              <a:rPr lang="en-US" b="1" dirty="0">
                <a:solidFill>
                  <a:schemeClr val="tx1"/>
                </a:solidFill>
              </a:rPr>
              <a:t>Sources of metals</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a:xfrm>
            <a:off x="1103312" y="1361192"/>
            <a:ext cx="11088688" cy="5496808"/>
          </a:xfrm>
        </p:spPr>
        <p:txBody>
          <a:bodyPr/>
          <a:lstStyle/>
          <a:p>
            <a:r>
              <a:rPr lang="en-US" dirty="0"/>
              <a:t>Earth crust</a:t>
            </a:r>
          </a:p>
          <a:p>
            <a:r>
              <a:rPr lang="en-US" dirty="0"/>
              <a:t>Ocean water</a:t>
            </a:r>
          </a:p>
          <a:p>
            <a:r>
              <a:rPr lang="en-US" dirty="0"/>
              <a:t>Metallurgical waste or Metal scrap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4" y="1721710"/>
            <a:ext cx="6283562" cy="4111053"/>
          </a:xfrm>
          <a:prstGeom prst="rect">
            <a:avLst/>
          </a:prstGeom>
        </p:spPr>
      </p:pic>
    </p:spTree>
    <p:extLst>
      <p:ext uri="{BB962C8B-B14F-4D97-AF65-F5344CB8AC3E}">
        <p14:creationId xmlns:p14="http://schemas.microsoft.com/office/powerpoint/2010/main" val="3415100748"/>
      </p:ext>
    </p:extLst>
  </p:cSld>
  <p:clrMapOvr>
    <a:masterClrMapping/>
  </p:clrMapOvr>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298</TotalTime>
  <Words>351</Words>
  <Application>Microsoft Office PowerPoint</Application>
  <PresentationFormat>شاشة عريضة</PresentationFormat>
  <Paragraphs>36</Paragraphs>
  <Slides>12</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12</vt:i4>
      </vt:variant>
    </vt:vector>
  </HeadingPairs>
  <TitlesOfParts>
    <vt:vector size="15" baseType="lpstr">
      <vt:lpstr>Calibri</vt:lpstr>
      <vt:lpstr>Calibri Light</vt:lpstr>
      <vt:lpstr>أثر رجعي</vt:lpstr>
      <vt:lpstr> Extractive metallurgy Lecture 1 </vt:lpstr>
      <vt:lpstr>عرض تقديمي في PowerPoint</vt:lpstr>
      <vt:lpstr>عرض تقديمي في PowerPoint</vt:lpstr>
      <vt:lpstr> Basic terms</vt:lpstr>
      <vt:lpstr>عرض تقديمي في PowerPoint</vt:lpstr>
      <vt:lpstr>Naturally occurring minerals are mainly oxides, sulfides, silicates, which are the most abundant minerals and halides ( like chlorine or fluorine with a metal). These minerals form simple or complicated and stable ores depending on the chemical reactivity of metals.  </vt:lpstr>
      <vt:lpstr>  </vt:lpstr>
      <vt:lpstr>عرض تقديمي في PowerPoint</vt:lpstr>
      <vt:lpstr>Sources of metals </vt:lpstr>
      <vt:lpstr>Commercial production of metals  </vt:lpstr>
      <vt:lpstr>Methods of extraction of metals</vt:lpstr>
      <vt:lpstr>Methods of extraction of metals</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Extractive metallurgy Lecture 1 </dc:title>
  <dc:creator>athil alezzi</dc:creator>
  <cp:lastModifiedBy>Athil Sajid Ibrahim Al-ezzi</cp:lastModifiedBy>
  <cp:revision>34</cp:revision>
  <dcterms:created xsi:type="dcterms:W3CDTF">2020-05-19T11:24:58Z</dcterms:created>
  <dcterms:modified xsi:type="dcterms:W3CDTF">2021-02-18T11:36:27Z</dcterms:modified>
</cp:coreProperties>
</file>